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40"/>
  </p:notesMasterIdLst>
  <p:sldIdLst>
    <p:sldId id="256" r:id="rId2"/>
    <p:sldId id="281" r:id="rId3"/>
    <p:sldId id="321" r:id="rId4"/>
    <p:sldId id="260" r:id="rId5"/>
    <p:sldId id="259" r:id="rId6"/>
    <p:sldId id="316" r:id="rId7"/>
    <p:sldId id="282" r:id="rId8"/>
    <p:sldId id="283" r:id="rId9"/>
    <p:sldId id="315" r:id="rId10"/>
    <p:sldId id="284" r:id="rId11"/>
    <p:sldId id="306" r:id="rId12"/>
    <p:sldId id="305" r:id="rId13"/>
    <p:sldId id="314" r:id="rId14"/>
    <p:sldId id="307" r:id="rId15"/>
    <p:sldId id="318" r:id="rId16"/>
    <p:sldId id="308" r:id="rId17"/>
    <p:sldId id="309" r:id="rId18"/>
    <p:sldId id="310" r:id="rId19"/>
    <p:sldId id="311" r:id="rId20"/>
    <p:sldId id="317" r:id="rId21"/>
    <p:sldId id="285" r:id="rId22"/>
    <p:sldId id="286" r:id="rId23"/>
    <p:sldId id="288" r:id="rId24"/>
    <p:sldId id="319" r:id="rId25"/>
    <p:sldId id="289" r:id="rId26"/>
    <p:sldId id="287" r:id="rId27"/>
    <p:sldId id="291" r:id="rId28"/>
    <p:sldId id="292" r:id="rId29"/>
    <p:sldId id="293" r:id="rId30"/>
    <p:sldId id="290" r:id="rId31"/>
    <p:sldId id="294" r:id="rId32"/>
    <p:sldId id="320" r:id="rId33"/>
    <p:sldId id="295" r:id="rId34"/>
    <p:sldId id="296" r:id="rId35"/>
    <p:sldId id="297" r:id="rId36"/>
    <p:sldId id="298" r:id="rId37"/>
    <p:sldId id="299" r:id="rId38"/>
    <p:sldId id="30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580"/>
  </p:normalViewPr>
  <p:slideViewPr>
    <p:cSldViewPr snapToGrid="0" snapToObjects="1">
      <p:cViewPr>
        <p:scale>
          <a:sx n="115" d="100"/>
          <a:sy n="115" d="100"/>
        </p:scale>
        <p:origin x="-280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9C875-9C01-EA48-BC0D-B95A6BF26A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9C875-9C01-EA48-BC0D-B95A6BF26A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5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18B9-6132-9F43-BDC3-66BE1D9FD7AB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47D6-7484-1C49-A548-35DBCCE7CFE7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6A94-D54D-974A-B7FF-41A46F7A2B54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FC70-C03C-A84E-9CF6-BFC0D3107603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45D6-2D93-7D43-B329-9EF99175D6CA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A3477-AFEF-9B4C-934D-E7B9E206362B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0E80-4AE0-3044-9BF2-5BA2301A30BC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E475-D555-7040-ACF6-4E3961940D84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AC4-561B-9A43-B728-0B2C61496965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C043C8A-27E1-5445-89BE-70A3975259C1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EEF85-5CF3-EF4E-B0A9-A0D712BFEA05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895D96-9A28-D949-9BB3-89AF07F1848E}" type="datetime1">
              <a:rPr lang="en-US" smtClean="0"/>
              <a:t>6/25/17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Course%20Structure.pdf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/>
          <a:lstStyle/>
          <a:p>
            <a:pPr algn="l"/>
            <a:r>
              <a:rPr lang="en-US" sz="4800" dirty="0" smtClean="0"/>
              <a:t>Introduction to </a:t>
            </a:r>
            <a:r>
              <a:rPr lang="en-US" sz="4800" dirty="0" smtClean="0"/>
              <a:t>DSLA Methods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Welcome to Bootcamp in R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1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46120" y="2278633"/>
            <a:ext cx="7104942" cy="616063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Apple Chancery" charset="0"/>
                <a:ea typeface="Apple Chancery" charset="0"/>
                <a:cs typeface="Apple Chancery" charset="0"/>
              </a:rPr>
              <a:t>Conceptualization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78" y="3201794"/>
            <a:ext cx="3679094" cy="275932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2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27906" y="2040673"/>
            <a:ext cx="7760670" cy="1839951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Creative Problem Solving</a:t>
            </a:r>
          </a:p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&amp;</a:t>
            </a:r>
          </a:p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Divergent Thinking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Content Placeholder 4" descr="faster hor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6" b="13016"/>
          <a:stretch>
            <a:fillRect/>
          </a:stretch>
        </p:blipFill>
        <p:spPr>
          <a:xfrm>
            <a:off x="3612996" y="4183937"/>
            <a:ext cx="4326672" cy="18624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3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18199" y="2286000"/>
            <a:ext cx="6324357" cy="85864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Effective Collaboration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 descr="data scientist, data engineer, business ana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90" y="3434576"/>
            <a:ext cx="3206773" cy="2718786"/>
          </a:xfrm>
          <a:prstGeom prst="rect">
            <a:avLst/>
          </a:prstGeom>
        </p:spPr>
      </p:pic>
      <p:pic>
        <p:nvPicPr>
          <p:cNvPr id="7" name="Content Placeholder 4" descr="go togeth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60" r="-24460"/>
          <a:stretch>
            <a:fillRect/>
          </a:stretch>
        </p:blipFill>
        <p:spPr>
          <a:xfrm>
            <a:off x="5871947" y="3617931"/>
            <a:ext cx="3805953" cy="25354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Introductions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5379" y="2074126"/>
            <a:ext cx="4540162" cy="3980986"/>
          </a:xfrm>
          <a:solidFill>
            <a:srgbClr val="92D050">
              <a:alpha val="29000"/>
            </a:srgb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1. Name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2. What attracted you to data science?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3. What is your professional background? 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4. Which of the target skills will challenge you most?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5. Which one comes most naturally to you?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6. Hobby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7. Name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01883" y="2520176"/>
            <a:ext cx="4036741" cy="2263697"/>
          </a:xfrm>
          <a:prstGeom prst="round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/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Walk to the front of the class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4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51652" y="2253315"/>
            <a:ext cx="6034426" cy="85864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Iterative Problem Solving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 descr="Problem_Solving_Spir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08" y="3627914"/>
            <a:ext cx="3272600" cy="25248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4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51652" y="2253315"/>
            <a:ext cx="6034426" cy="85864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Iterative Problem Solving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rcRect l="-40860" r="-40860"/>
          <a:stretch>
            <a:fillRect/>
          </a:stretch>
        </p:blipFill>
        <p:spPr>
          <a:xfrm>
            <a:off x="3323062" y="3335845"/>
            <a:ext cx="4289407" cy="2785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5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29347" y="2000528"/>
            <a:ext cx="6190543" cy="747131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Persuasive </a:t>
            </a: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Communication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229" y="3010828"/>
            <a:ext cx="4360780" cy="327400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9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Introductions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5379" y="2074126"/>
            <a:ext cx="4540162" cy="3980986"/>
          </a:xfrm>
          <a:solidFill>
            <a:srgbClr val="92D050">
              <a:alpha val="29000"/>
            </a:srgb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1. Name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2. What attracted you to data science?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3. What is your professional background? 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4. Which of the target skills will challenge you most?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5. Which one comes most naturally to you?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6. Hobby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7. Name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01883" y="2520176"/>
            <a:ext cx="4036741" cy="2263697"/>
          </a:xfrm>
          <a:prstGeom prst="round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/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Walk to the front of the class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6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95896" y="1919032"/>
            <a:ext cx="6302055" cy="1125251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Translation</a:t>
            </a:r>
          </a:p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Analytics to Business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28" y="3526015"/>
            <a:ext cx="7073590" cy="249656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5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7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20537" y="2141035"/>
            <a:ext cx="6880302" cy="780586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Selling your Ideas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3" y="3130443"/>
            <a:ext cx="2194596" cy="2910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537" y="3284057"/>
            <a:ext cx="3124200" cy="2603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la-mult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78" y="-1046127"/>
            <a:ext cx="4112820" cy="4112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7" y="3101830"/>
            <a:ext cx="3329830" cy="223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403" y="2992975"/>
            <a:ext cx="3486457" cy="2363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758" y="3068597"/>
            <a:ext cx="1505860" cy="2254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006" y="2986332"/>
            <a:ext cx="1425932" cy="22883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0078" y="1995055"/>
            <a:ext cx="600061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Team</a:t>
            </a:r>
            <a:endParaRPr 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Introductions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5379" y="2074126"/>
            <a:ext cx="4540162" cy="3980986"/>
          </a:xfrm>
          <a:solidFill>
            <a:srgbClr val="92D050">
              <a:alpha val="29000"/>
            </a:srgb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1. Name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2. What attracted you to data science?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3. What is your professional background? 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4. Which of the target skills will challenge you most?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5. Which one comes most naturally to you?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6. Hobby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7. Name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01883" y="2520176"/>
            <a:ext cx="4036741" cy="2263697"/>
          </a:xfrm>
          <a:prstGeom prst="round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/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Walk to the front of the class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Approach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1095" y="2222896"/>
            <a:ext cx="4549697" cy="369332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Team Oriented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1095" y="3411827"/>
            <a:ext cx="4549697" cy="369332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Learn by Doing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1095" y="4698379"/>
            <a:ext cx="4549697" cy="369332"/>
          </a:xfrm>
          <a:prstGeom prst="rect">
            <a:avLst/>
          </a:prstGeom>
          <a:solidFill>
            <a:srgbClr val="92D050">
              <a:alpha val="33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Social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1026" r="-11026"/>
          <a:stretch>
            <a:fillRect/>
          </a:stretch>
        </p:blipFill>
        <p:spPr>
          <a:xfrm>
            <a:off x="6218885" y="2077734"/>
            <a:ext cx="4936795" cy="340685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Role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966" y="3189621"/>
            <a:ext cx="5974266" cy="2389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29" y="1737360"/>
            <a:ext cx="2203481" cy="5036528"/>
          </a:xfrm>
          <a:prstGeom prst="rect">
            <a:avLst/>
          </a:prstGeom>
        </p:spPr>
      </p:pic>
      <p:sp>
        <p:nvSpPr>
          <p:cNvPr id="6" name="Down Arrow Callout 5"/>
          <p:cNvSpPr/>
          <p:nvPr/>
        </p:nvSpPr>
        <p:spPr>
          <a:xfrm>
            <a:off x="5388269" y="1961732"/>
            <a:ext cx="4125951" cy="1003517"/>
          </a:xfrm>
          <a:prstGeom prst="downArrowCallout">
            <a:avLst>
              <a:gd name="adj1" fmla="val 25000"/>
              <a:gd name="adj2" fmla="val 127958"/>
              <a:gd name="adj3" fmla="val 25000"/>
              <a:gd name="adj4" fmla="val 64977"/>
            </a:avLst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Wear Many Hats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5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Survey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584004" y="3512633"/>
            <a:ext cx="4132642" cy="1137425"/>
          </a:xfrm>
          <a:prstGeom prst="roundRect">
            <a:avLst/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What challenges are managers and companies reporting?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Cloud 6"/>
          <p:cNvSpPr/>
          <p:nvPr/>
        </p:nvSpPr>
        <p:spPr>
          <a:xfrm>
            <a:off x="2419815" y="1805290"/>
            <a:ext cx="6110868" cy="1596855"/>
          </a:xfrm>
          <a:prstGeom prst="cloud">
            <a:avLst/>
          </a:prstGeom>
          <a:gradFill flip="none" rotWithShape="1">
            <a:gsLst>
              <a:gs pos="82996">
                <a:schemeClr val="accent1">
                  <a:lumMod val="74000"/>
                  <a:lumOff val="26000"/>
                  <a:alpha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erican Typewriter Condensed" charset="0"/>
                <a:ea typeface="American Typewriter Condensed" charset="0"/>
                <a:cs typeface="American Typewriter Condensed" charset="0"/>
              </a:rPr>
              <a:t>MIT Sloan Management Review and SAS 5th annual survey of </a:t>
            </a:r>
          </a:p>
          <a:p>
            <a:pPr algn="ctr"/>
            <a:r>
              <a:rPr lang="en-US" sz="160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erican Typewriter Condensed" charset="0"/>
                <a:ea typeface="American Typewriter Condensed" charset="0"/>
                <a:cs typeface="American Typewriter Condensed" charset="0"/>
              </a:rPr>
              <a:t>2,719 business executives, managers and analytics professionals </a:t>
            </a:r>
            <a:r>
              <a:rPr lang="en-US" sz="160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erican Typewriter Condensed" charset="0"/>
                <a:ea typeface="American Typewriter Condensed" charset="0"/>
                <a:cs typeface="American Typewriter Condensed" charset="0"/>
              </a:rPr>
              <a:t>worldwide</a:t>
            </a:r>
            <a:endParaRPr lang="en-US" sz="1600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2527" y="5120640"/>
            <a:ext cx="3055434" cy="945623"/>
          </a:xfrm>
          <a:prstGeom prst="roundRect">
            <a:avLst/>
          </a:prstGeom>
          <a:solidFill>
            <a:srgbClr val="00B0F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Lack Domain Knowledge (34%)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22608" y="5120641"/>
            <a:ext cx="3055434" cy="945622"/>
          </a:xfrm>
          <a:prstGeom prst="roundRect">
            <a:avLst/>
          </a:prstGeom>
          <a:solidFill>
            <a:srgbClr val="92D05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Lack Analytics Skills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(49%)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16283" y="5120640"/>
            <a:ext cx="3055434" cy="945621"/>
          </a:xfrm>
          <a:prstGeom prst="roundRect">
            <a:avLst/>
          </a:pr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Analytics insights not translated in business actions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(50%)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3" name="Elbow Connector 12"/>
          <p:cNvCxnSpPr>
            <a:stCxn id="5" idx="2"/>
            <a:endCxn id="9" idx="0"/>
          </p:cNvCxnSpPr>
          <p:nvPr/>
        </p:nvCxnSpPr>
        <p:spPr>
          <a:xfrm rot="5400000">
            <a:off x="3704994" y="3175309"/>
            <a:ext cx="470582" cy="342008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0" idx="0"/>
          </p:cNvCxnSpPr>
          <p:nvPr/>
        </p:nvCxnSpPr>
        <p:spPr>
          <a:xfrm rot="5400000">
            <a:off x="5415034" y="4885349"/>
            <a:ext cx="470583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11" idx="0"/>
          </p:cNvCxnSpPr>
          <p:nvPr/>
        </p:nvCxnSpPr>
        <p:spPr>
          <a:xfrm rot="16200000" flipH="1">
            <a:off x="7161871" y="3138511"/>
            <a:ext cx="470582" cy="349367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2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94471" y="5475244"/>
            <a:ext cx="4302076" cy="72483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Selling your Ideas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We help you </a:t>
            </a:r>
            <a:r>
              <a:rPr lang="en-US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D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evelop</a:t>
            </a:r>
            <a:endParaRPr lang="en-US" b="1" dirty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094471" y="4152300"/>
            <a:ext cx="4302076" cy="1161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Translation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Analytics to Business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094471" y="3228833"/>
            <a:ext cx="4302076" cy="7382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Persuasive Communication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094471" y="2197218"/>
            <a:ext cx="4302076" cy="76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Iterative Problem Solving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34175" y="5458518"/>
            <a:ext cx="4754880" cy="7582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Effective Collaboration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4175" y="3218243"/>
            <a:ext cx="4754880" cy="20116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Creative Problem Solving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&amp;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Divergent Thinking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34175" y="2221323"/>
            <a:ext cx="4754880" cy="818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Conceptualization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5034807" y="3218243"/>
            <a:ext cx="2013911" cy="1650380"/>
          </a:xfrm>
          <a:prstGeom prst="leftRightArrow">
            <a:avLst/>
          </a:prstGeom>
          <a:solidFill>
            <a:srgbClr val="7030A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merican Typewriter Condensed" charset="0"/>
                <a:ea typeface="American Typewriter Condensed" charset="0"/>
                <a:cs typeface="American Typewriter Condensed" charset="0"/>
              </a:rPr>
              <a:t>Target Skills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9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help you </a:t>
            </a:r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Prepare</a:t>
            </a:r>
            <a:endParaRPr lang="en-US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82029" y="2197534"/>
            <a:ext cx="3847171" cy="1772300"/>
          </a:xfrm>
          <a:prstGeom prst="ellipse">
            <a:avLst/>
          </a:prstGeom>
          <a:solidFill>
            <a:srgbClr val="00B0F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Build a Portfolio of Projects to showcase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04050" y="4282068"/>
            <a:ext cx="3947530" cy="1839952"/>
          </a:xfrm>
          <a:prstGeom prst="ellipse">
            <a:avLst/>
          </a:prstGeom>
          <a:solidFill>
            <a:srgbClr val="00B0F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Practice Soft skills such as Report Writing, Presentation, Project Management, Problem Solving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286108" y="4363844"/>
            <a:ext cx="3821151" cy="1758176"/>
          </a:xfrm>
          <a:prstGeom prst="ellipse">
            <a:avLst/>
          </a:prstGeom>
          <a:solidFill>
            <a:srgbClr val="00B0F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Hone Technical Skills in R, Python, Big Data and others</a:t>
            </a:r>
            <a:endParaRPr lang="en-US" sz="20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04049" y="1919032"/>
            <a:ext cx="3851631" cy="1894684"/>
          </a:xfrm>
          <a:prstGeom prst="ellipse">
            <a:avLst/>
          </a:prstGeom>
          <a:solidFill>
            <a:srgbClr val="00B0F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Develop Effective Interview Skills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8" name="Picture 7" descr="dsla-mult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96" y="2324158"/>
            <a:ext cx="2979115" cy="297911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6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59" y="62154"/>
            <a:ext cx="1584477" cy="158447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89668" y="2448253"/>
            <a:ext cx="9909047" cy="3152020"/>
          </a:xfrm>
        </p:spPr>
        <p:txBody>
          <a:bodyPr>
            <a:normAutofit/>
          </a:bodyPr>
          <a:lstStyle/>
          <a:p>
            <a:pPr algn="ctr"/>
            <a:r>
              <a:rPr lang="en-US" sz="6000" b="1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 </a:t>
            </a:r>
            <a:r>
              <a:rPr lang="en-US" sz="6000" b="1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minute </a:t>
            </a:r>
            <a:r>
              <a:rPr lang="en-US" sz="6000" b="1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break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You'll need an access card to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-enter the glass doors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Content Placeholder 6" descr="problem solving magic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3" r="-7473"/>
          <a:stretch>
            <a:fillRect/>
          </a:stretch>
        </p:blipFill>
        <p:spPr>
          <a:xfrm>
            <a:off x="2531326" y="2039394"/>
            <a:ext cx="5761541" cy="393572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Content Placeholder 4" descr="problem_solving_chart_McKinsey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868" r="-46868"/>
          <a:stretch>
            <a:fillRect/>
          </a:stretch>
        </p:blipFill>
        <p:spPr>
          <a:xfrm>
            <a:off x="-798298" y="1919032"/>
            <a:ext cx="8158103" cy="435705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129" y="2013551"/>
            <a:ext cx="5370551" cy="416801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3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Problem Solving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Down Arrow Callout 2"/>
          <p:cNvSpPr/>
          <p:nvPr/>
        </p:nvSpPr>
        <p:spPr>
          <a:xfrm>
            <a:off x="3659458" y="1887483"/>
            <a:ext cx="4705815" cy="1183051"/>
          </a:xfrm>
          <a:prstGeom prst="downArrowCallou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Ask Right Questions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Down Arrow Callout 4"/>
          <p:cNvSpPr/>
          <p:nvPr/>
        </p:nvSpPr>
        <p:spPr>
          <a:xfrm>
            <a:off x="3659458" y="3070534"/>
            <a:ext cx="4705815" cy="1225243"/>
          </a:xfrm>
          <a:prstGeom prst="downArrowCallou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Guess at the Solution (Hypothesis)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Down Arrow Callout 5"/>
          <p:cNvSpPr/>
          <p:nvPr/>
        </p:nvSpPr>
        <p:spPr>
          <a:xfrm>
            <a:off x="3659458" y="4295777"/>
            <a:ext cx="4705815" cy="1090588"/>
          </a:xfrm>
          <a:prstGeom prst="downArrowCallou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Test the Hypothesis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59458" y="5386365"/>
            <a:ext cx="4705815" cy="702528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Analyze, Draw &amp; Report Conclusions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11" name="Elbow Connector 10"/>
          <p:cNvCxnSpPr>
            <a:stCxn id="6" idx="3"/>
            <a:endCxn id="3" idx="3"/>
          </p:cNvCxnSpPr>
          <p:nvPr/>
        </p:nvCxnSpPr>
        <p:spPr>
          <a:xfrm flipV="1">
            <a:off x="8365273" y="2271839"/>
            <a:ext cx="12700" cy="2378254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4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for the Day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8079" y="2732048"/>
            <a:ext cx="3523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Introduction to DSLA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Overview of Data Science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Student Introductions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DSLA Methods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Short Break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Course Structure Discussion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Assignments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28079" y="1972650"/>
            <a:ext cx="3423424" cy="524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Morning Session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322635" y="1972650"/>
            <a:ext cx="3423424" cy="524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Afternoon Session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2275" y="2732048"/>
            <a:ext cx="38508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Introduction to 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Introduction to Linear Regression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Short Break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Instructor Case Demo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DSLA Website &amp; Tools Workshop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19032"/>
            <a:ext cx="6345043" cy="4347953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442323" y="1982129"/>
            <a:ext cx="3256155" cy="957983"/>
          </a:xfrm>
          <a:prstGeom prst="leftArrow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4 or 5 Instructor Led Cases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7442323" y="3154354"/>
            <a:ext cx="3256155" cy="957983"/>
          </a:xfrm>
          <a:prstGeom prst="leftArrow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3 Common Group Projects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7442323" y="4294009"/>
            <a:ext cx="3256155" cy="957983"/>
          </a:xfrm>
          <a:prstGeom prst="leftArrow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 Elective Group Project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7442323" y="5372099"/>
            <a:ext cx="3256155" cy="957983"/>
          </a:xfrm>
          <a:prstGeom prst="leftArrow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 Individual Project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Assignments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7280" y="2131183"/>
            <a:ext cx="3534937" cy="1148576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Programming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25197" y="3518116"/>
            <a:ext cx="3534937" cy="1148576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Presentation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70406" y="4914063"/>
            <a:ext cx="3534937" cy="1148576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Writing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97279" y="4905049"/>
            <a:ext cx="3534937" cy="1148576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Technical Skills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70406" y="2131183"/>
            <a:ext cx="3534937" cy="11485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01610" y="2741713"/>
            <a:ext cx="7221531" cy="1161214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Familiarize yourself with R and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RStudio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IDE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77504" y="2142334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Complete: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Git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/ GitHub Tutorial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77504" y="4179290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Complete: Swirl </a:t>
            </a:r>
            <a:r>
              <a:rPr lang="mr-IN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–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R Programming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82561" y="2354208"/>
            <a:ext cx="6557467" cy="11807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1: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Introduction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2: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Statistical Learning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82561" y="4424617"/>
            <a:ext cx="6557467" cy="11807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3: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Linear Regression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4: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Classification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69" y="2148468"/>
            <a:ext cx="2294413" cy="34568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6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59539" y="3063160"/>
            <a:ext cx="4014989" cy="996084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Create &amp; Submit  by Wednesday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Aspirational Resume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7271" y="2289529"/>
            <a:ext cx="5118409" cy="646331"/>
          </a:xfrm>
          <a:prstGeom prst="rect">
            <a:avLst/>
          </a:prstGeom>
          <a:solidFill>
            <a:srgbClr val="00B0F0">
              <a:alpha val="43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What do you want your Resume to contain in 3 months ?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37270" y="2935860"/>
            <a:ext cx="5118409" cy="2246769"/>
          </a:xfrm>
          <a:prstGeom prst="rect">
            <a:avLst/>
          </a:prstGeom>
          <a:solidFill>
            <a:srgbClr val="FFC000">
              <a:alpha val="3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Two pages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m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aximum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List 3 projects or jobs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Explain the problem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Describe mathematical or statistical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t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echniques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u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sed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Specific Metric you Improved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71207" y="2245178"/>
            <a:ext cx="3681018" cy="338618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By Tuesday Submit</a:t>
            </a:r>
          </a:p>
          <a:p>
            <a:pPr algn="ctr"/>
            <a:endParaRPr lang="en-US" b="1" dirty="0" smtClean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 Industries hiring data scientists where you would like to 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 Types of data science problems they solve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Identify the Algorithms typically used to solve those problems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306758" y="2245178"/>
            <a:ext cx="3681018" cy="338618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By Saturday Submit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3 examples of data science problems in your personal/professional life.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2"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For each give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Relevant Question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Hypothesis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Data Source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Algorithm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Curriculum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68" y="2038443"/>
            <a:ext cx="5700316" cy="3960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59" y="62154"/>
            <a:ext cx="1584477" cy="158447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89668" y="2448253"/>
            <a:ext cx="9909047" cy="3152020"/>
          </a:xfrm>
        </p:spPr>
        <p:txBody>
          <a:bodyPr>
            <a:normAutofit/>
          </a:bodyPr>
          <a:lstStyle/>
          <a:p>
            <a:pPr algn="ctr"/>
            <a:r>
              <a:rPr lang="en-US" sz="6000" b="1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</a:t>
            </a:r>
            <a:r>
              <a:rPr lang="en-US" sz="6000" b="1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 </a:t>
            </a:r>
            <a:r>
              <a:rPr lang="en-US" sz="6000" b="1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minute </a:t>
            </a:r>
            <a:r>
              <a:rPr lang="en-US" sz="6000" b="1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Lunch break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You'll need an access card to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-enter the glass doors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a Data Scientist?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67" y="1824030"/>
            <a:ext cx="4569362" cy="431454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Data Scientists do?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11283" y="2113808"/>
            <a:ext cx="775458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b="1" dirty="0">
                <a:solidFill>
                  <a:srgbClr val="C00000"/>
                </a:solidFill>
              </a:rPr>
              <a:t>Obtain </a:t>
            </a:r>
            <a:r>
              <a:rPr lang="en-US" b="1" dirty="0" smtClean="0">
                <a:solidFill>
                  <a:srgbClr val="C00000"/>
                </a:solidFill>
              </a:rPr>
              <a:t>the data</a:t>
            </a:r>
          </a:p>
          <a:p>
            <a:pPr marL="457200" indent="-457200">
              <a:buFont typeface="Arial"/>
              <a:buChar char="•"/>
            </a:pPr>
            <a:endParaRPr lang="en-US" b="1" dirty="0" smtClean="0">
              <a:solidFill>
                <a:srgbClr val="C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Clean the data</a:t>
            </a:r>
            <a:endParaRPr lang="en-US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Explore the data</a:t>
            </a:r>
            <a:endParaRPr lang="en-US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Seek to understand the data</a:t>
            </a:r>
          </a:p>
          <a:p>
            <a:pPr marL="457200" indent="-457200">
              <a:buFont typeface="Arial"/>
              <a:buChar char="•"/>
            </a:pPr>
            <a:endParaRPr lang="en-US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Build models to explain the data</a:t>
            </a:r>
          </a:p>
          <a:p>
            <a:pPr marL="457200" indent="-457200">
              <a:buFont typeface="Arial"/>
              <a:buChar char="•"/>
            </a:pPr>
            <a:endParaRPr lang="en-US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Predict using the models</a:t>
            </a:r>
          </a:p>
          <a:p>
            <a:pPr marL="457200" indent="-457200">
              <a:buFont typeface="Arial"/>
              <a:buChar char="•"/>
            </a:pPr>
            <a:endParaRPr lang="en-US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Report the results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Introductions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5379" y="2074126"/>
            <a:ext cx="4540162" cy="3980986"/>
          </a:xfrm>
          <a:solidFill>
            <a:srgbClr val="92D050">
              <a:alpha val="29000"/>
            </a:srgb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1. Name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2. What attracted you to data science?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3. What is your professional background? 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4. Which of the target skills will challenge you most?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5. Which one comes most naturally to you?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6. Hobby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7. Name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01883" y="2520176"/>
            <a:ext cx="4036741" cy="2263697"/>
          </a:xfrm>
          <a:prstGeom prst="round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/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Walk to the front of the class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6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Data Science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92364" y="2885364"/>
            <a:ext cx="4036192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Technical tools 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Heavy in Statistics and Math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Almost always work on clean, tidy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36911" y="3690017"/>
            <a:ext cx="43107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Lots of freely available material online too !!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6912" y="2016421"/>
            <a:ext cx="4310743" cy="369332"/>
          </a:xfrm>
          <a:prstGeom prst="rect">
            <a:avLst/>
          </a:prstGeom>
          <a:solidFill>
            <a:srgbClr val="92D050">
              <a:alpha val="4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Many good online courses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6911" y="2609896"/>
            <a:ext cx="4310743" cy="369332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Many university offered classroom courses 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992365" y="1919032"/>
            <a:ext cx="4036192" cy="690864"/>
          </a:xfrm>
          <a:prstGeom prst="roundRect">
            <a:avLst/>
          </a:prstGeom>
          <a:solidFill>
            <a:srgbClr val="00B0F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 of these focus 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30966" y="4817326"/>
            <a:ext cx="7181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All this is necessary, but not </a:t>
            </a:r>
            <a:r>
              <a:rPr lang="en-US" sz="3200" b="1" dirty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sufficient!</a:t>
            </a:r>
            <a:endParaRPr lang="en-US" sz="3200" dirty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6911" y="3149956"/>
            <a:ext cx="4310743" cy="369332"/>
          </a:xfrm>
          <a:prstGeom prst="rect">
            <a:avLst/>
          </a:prstGeom>
          <a:solidFill>
            <a:schemeClr val="accent4">
              <a:lumMod val="60000"/>
              <a:lumOff val="40000"/>
              <a:alpha val="49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Many more private classroom courses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6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DSLA Courses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2397513" y="2921620"/>
            <a:ext cx="6724185" cy="2888166"/>
          </a:xfrm>
          <a:prstGeom prst="cloud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Building Skills which are Marketable and Enduring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91244" y="1919032"/>
            <a:ext cx="4036192" cy="690864"/>
          </a:xfrm>
          <a:prstGeom prst="roundRect">
            <a:avLst/>
          </a:prstGeom>
          <a:solidFill>
            <a:srgbClr val="92D05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Our Goal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2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Introductions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25379" y="2074126"/>
            <a:ext cx="4540162" cy="3980986"/>
          </a:xfrm>
          <a:solidFill>
            <a:srgbClr val="92D050">
              <a:alpha val="29000"/>
            </a:srgb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1. Name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2. What attracted you to data science?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3. What is your professional background? 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4. Which of the target skills will challenge you most?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5. Which one comes most naturally to you?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6. Hobby</a:t>
            </a:r>
          </a:p>
          <a:p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7. Name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01883" y="2520176"/>
            <a:ext cx="4036741" cy="2263697"/>
          </a:xfrm>
          <a:prstGeom prst="round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/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Walk to the front of the class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1638</TotalTime>
  <Words>896</Words>
  <Application>Microsoft Macintosh PowerPoint</Application>
  <PresentationFormat>Widescreen</PresentationFormat>
  <Paragraphs>238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American Typewriter</vt:lpstr>
      <vt:lpstr>American Typewriter Condensed</vt:lpstr>
      <vt:lpstr>Apple Chancery</vt:lpstr>
      <vt:lpstr>Calibri</vt:lpstr>
      <vt:lpstr>Calibri Light</vt:lpstr>
      <vt:lpstr>Arial</vt:lpstr>
      <vt:lpstr>Retrospect</vt:lpstr>
      <vt:lpstr>Introduction to DSLA Methods</vt:lpstr>
      <vt:lpstr>PowerPoint Presentation</vt:lpstr>
      <vt:lpstr>Agenda for the Day</vt:lpstr>
      <vt:lpstr>Who is a Data Scientist?</vt:lpstr>
      <vt:lpstr>What do Data Scientists do?</vt:lpstr>
      <vt:lpstr>Student Introductions</vt:lpstr>
      <vt:lpstr>Current state of Data Science</vt:lpstr>
      <vt:lpstr>DSLA Courses</vt:lpstr>
      <vt:lpstr>Student Introductions</vt:lpstr>
      <vt:lpstr>Target Skill # 1</vt:lpstr>
      <vt:lpstr>Target Skill # 2</vt:lpstr>
      <vt:lpstr>Target Skill # 3</vt:lpstr>
      <vt:lpstr>Student Introductions</vt:lpstr>
      <vt:lpstr>Target Skill # 4</vt:lpstr>
      <vt:lpstr>Target Skill # 4</vt:lpstr>
      <vt:lpstr>Target Skill # 5</vt:lpstr>
      <vt:lpstr>Student Introductions</vt:lpstr>
      <vt:lpstr>Target Skill # 6</vt:lpstr>
      <vt:lpstr>Target Skill # 7</vt:lpstr>
      <vt:lpstr>Student Introductions</vt:lpstr>
      <vt:lpstr>Training Approach</vt:lpstr>
      <vt:lpstr>Your Role</vt:lpstr>
      <vt:lpstr>Recent Survey</vt:lpstr>
      <vt:lpstr>We help you Develop</vt:lpstr>
      <vt:lpstr>We help you Prepare</vt:lpstr>
      <vt:lpstr>10 minute break  You'll need an access card to  re-enter the glass doors</vt:lpstr>
      <vt:lpstr>Problem Solving</vt:lpstr>
      <vt:lpstr>Problem Solving Process</vt:lpstr>
      <vt:lpstr>Basic Problem Solving Framework</vt:lpstr>
      <vt:lpstr>Course Structure</vt:lpstr>
      <vt:lpstr>Course Assignments</vt:lpstr>
      <vt:lpstr>Technical Assignment</vt:lpstr>
      <vt:lpstr>Programming Assignment</vt:lpstr>
      <vt:lpstr>Reading Assignment</vt:lpstr>
      <vt:lpstr>Writing Assignment</vt:lpstr>
      <vt:lpstr>Presentation Assignment</vt:lpstr>
      <vt:lpstr>Course Curriculum</vt:lpstr>
      <vt:lpstr>60 minute Lunch break  You'll need an access card to  re-enter the glass doors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49</cp:revision>
  <dcterms:created xsi:type="dcterms:W3CDTF">2017-05-14T13:41:10Z</dcterms:created>
  <dcterms:modified xsi:type="dcterms:W3CDTF">2017-06-25T04:08:29Z</dcterms:modified>
</cp:coreProperties>
</file>